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81" r:id="rId3"/>
    <p:sldId id="285" r:id="rId4"/>
    <p:sldId id="258" r:id="rId5"/>
    <p:sldId id="259" r:id="rId6"/>
    <p:sldId id="272" r:id="rId7"/>
    <p:sldId id="273" r:id="rId8"/>
    <p:sldId id="260" r:id="rId9"/>
    <p:sldId id="286" r:id="rId10"/>
    <p:sldId id="287" r:id="rId11"/>
    <p:sldId id="288" r:id="rId12"/>
    <p:sldId id="289" r:id="rId13"/>
    <p:sldId id="262" r:id="rId14"/>
    <p:sldId id="292" r:id="rId15"/>
    <p:sldId id="290" r:id="rId16"/>
    <p:sldId id="291" r:id="rId17"/>
    <p:sldId id="267" r:id="rId18"/>
    <p:sldId id="293" r:id="rId19"/>
    <p:sldId id="294" r:id="rId20"/>
    <p:sldId id="295" r:id="rId21"/>
    <p:sldId id="296" r:id="rId22"/>
    <p:sldId id="284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manova" initials="r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1" autoAdjust="0"/>
    <p:restoredTop sz="94729" autoAdjust="0"/>
  </p:normalViewPr>
  <p:slideViewPr>
    <p:cSldViewPr>
      <p:cViewPr varScale="1">
        <p:scale>
          <a:sx n="77" d="100"/>
          <a:sy n="77" d="100"/>
        </p:scale>
        <p:origin x="161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ABE97-5705-4F21-A1D4-3FCFE4CFE936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BC866-641B-49AF-9177-622A2DF6A4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551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8458200" cy="1470025"/>
          </a:xfrm>
        </p:spPr>
        <p:txBody>
          <a:bodyPr>
            <a:noAutofit/>
          </a:bodyPr>
          <a:lstStyle/>
          <a:p>
            <a:r>
              <a:rPr lang="ru-RU" sz="6000" dirty="0">
                <a:solidFill>
                  <a:schemeClr val="accent2"/>
                </a:solidFill>
              </a:rPr>
              <a:t>ОГЭ-2022</a:t>
            </a:r>
            <a:br>
              <a:rPr lang="ru-RU" sz="6000" dirty="0">
                <a:solidFill>
                  <a:schemeClr val="accent2"/>
                </a:solidFill>
              </a:rPr>
            </a:br>
            <a:r>
              <a:rPr lang="ru-RU" sz="6000" dirty="0">
                <a:solidFill>
                  <a:schemeClr val="accent2"/>
                </a:solidFill>
              </a:rPr>
              <a:t>по литературе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199" y="3899938"/>
            <a:ext cx="8230457" cy="1752600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chemeClr val="accent2"/>
                </a:solidFill>
              </a:rPr>
              <a:t>Задания, требования</a:t>
            </a:r>
          </a:p>
          <a:p>
            <a:r>
              <a:rPr lang="ru-RU" sz="3200" dirty="0">
                <a:solidFill>
                  <a:schemeClr val="accent2"/>
                </a:solidFill>
              </a:rPr>
              <a:t>и изменения в сравнении с ОГЭ-2020</a:t>
            </a:r>
          </a:p>
        </p:txBody>
      </p:sp>
    </p:spTree>
    <p:extLst>
      <p:ext uri="{BB962C8B-B14F-4D97-AF65-F5344CB8AC3E}">
        <p14:creationId xmlns:p14="http://schemas.microsoft.com/office/powerpoint/2010/main" val="16969667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разделы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33535"/>
              </p:ext>
            </p:extLst>
          </p:nvPr>
        </p:nvGraphicFramePr>
        <p:xfrm>
          <a:off x="467544" y="2276872"/>
          <a:ext cx="8136135" cy="39624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044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54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/>
                        <a:t>Разделы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заданий в КИМ-2022 и КИМ-2021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Кол-во заданий в КИМ-2020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/>
                        <a:t>Лирические стихотворения, басни:</a:t>
                      </a:r>
                    </a:p>
                    <a:p>
                      <a:r>
                        <a:rPr lang="ru-RU" sz="1600" dirty="0"/>
                        <a:t>– из древнерусской литературы;</a:t>
                      </a:r>
                    </a:p>
                    <a:p>
                      <a:r>
                        <a:rPr lang="ru-RU" sz="1600" dirty="0"/>
                        <a:t>– из русской литературы XVIII в.;</a:t>
                      </a:r>
                    </a:p>
                    <a:p>
                      <a:r>
                        <a:rPr lang="ru-RU" sz="1600" dirty="0"/>
                        <a:t>– из русской литературы первой половины XIX в.;</a:t>
                      </a:r>
                    </a:p>
                    <a:p>
                      <a:r>
                        <a:rPr lang="ru-RU" sz="1600" dirty="0"/>
                        <a:t>– из русской литературы второй половины XIX в.;</a:t>
                      </a:r>
                    </a:p>
                    <a:p>
                      <a:r>
                        <a:rPr lang="ru-RU" sz="1600" dirty="0"/>
                        <a:t>– из русской литературы XX – начала ХХI в.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</a:t>
                      </a:r>
                    </a:p>
                    <a:p>
                      <a:pPr algn="ctr"/>
                      <a:r>
                        <a:rPr lang="ru-RU" sz="2400" dirty="0"/>
                        <a:t>(3.1</a:t>
                      </a:r>
                      <a:r>
                        <a:rPr lang="ru-RU" sz="2400" baseline="0" dirty="0"/>
                        <a:t> или </a:t>
                      </a:r>
                      <a:r>
                        <a:rPr lang="ru-RU" sz="2400" dirty="0"/>
                        <a:t>3.2)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</a:t>
                      </a:r>
                    </a:p>
                    <a:p>
                      <a:pPr algn="ctr"/>
                      <a:r>
                        <a:rPr lang="ru-RU" sz="2400" dirty="0"/>
                        <a:t>(1.2.1</a:t>
                      </a:r>
                      <a:r>
                        <a:rPr lang="ru-RU" sz="2400" baseline="0" dirty="0"/>
                        <a:t> и </a:t>
                      </a:r>
                      <a:r>
                        <a:rPr lang="ru-RU" sz="2400" dirty="0"/>
                        <a:t>1.2.2)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разделы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33535"/>
              </p:ext>
            </p:extLst>
          </p:nvPr>
        </p:nvGraphicFramePr>
        <p:xfrm>
          <a:off x="467544" y="2276872"/>
          <a:ext cx="8136135" cy="39624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044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54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/>
                        <a:t>Разделы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заданий в КИМ-2022 и КИМ-2021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Кол-во заданий в КИМ-2020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/>
                        <a:t>Лирические стихотворения, басни:</a:t>
                      </a:r>
                    </a:p>
                    <a:p>
                      <a:r>
                        <a:rPr lang="ru-RU" sz="1600" dirty="0"/>
                        <a:t>– из древнерусской литературы;</a:t>
                      </a:r>
                    </a:p>
                    <a:p>
                      <a:r>
                        <a:rPr lang="ru-RU" sz="1600" dirty="0"/>
                        <a:t>– из русской литературы XVIII в.;</a:t>
                      </a:r>
                    </a:p>
                    <a:p>
                      <a:r>
                        <a:rPr lang="ru-RU" sz="1600" dirty="0"/>
                        <a:t>– из русской литературы первой половины XIX в.;</a:t>
                      </a:r>
                    </a:p>
                    <a:p>
                      <a:r>
                        <a:rPr lang="ru-RU" sz="1600" dirty="0"/>
                        <a:t>– из русской литературы второй половины XIX в.;</a:t>
                      </a:r>
                    </a:p>
                    <a:p>
                      <a:r>
                        <a:rPr lang="ru-RU" sz="1600" dirty="0"/>
                        <a:t>– из русской литературы XX – начала ХХI в.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</a:t>
                      </a:r>
                    </a:p>
                    <a:p>
                      <a:pPr algn="ctr"/>
                      <a:r>
                        <a:rPr lang="ru-RU" sz="2400" dirty="0"/>
                        <a:t>(4)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</a:t>
                      </a:r>
                    </a:p>
                    <a:p>
                      <a:pPr algn="ctr"/>
                      <a:r>
                        <a:rPr lang="ru-RU" sz="2400" dirty="0"/>
                        <a:t>(1.2.3)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разделы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33535"/>
              </p:ext>
            </p:extLst>
          </p:nvPr>
        </p:nvGraphicFramePr>
        <p:xfrm>
          <a:off x="467544" y="2276872"/>
          <a:ext cx="8136135" cy="45720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044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54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/>
                        <a:t>Разделы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заданий в КИМ-2022 и КИМ-2021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Кол-во заданий в КИМ-2020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Эпические, драматические, лироэпические произведения, лирические стихотворения, басни:</a:t>
                      </a:r>
                    </a:p>
                    <a:p>
                      <a:r>
                        <a:rPr lang="ru-RU" sz="1600" dirty="0"/>
                        <a:t>– из древнерусской литературы;</a:t>
                      </a:r>
                    </a:p>
                    <a:p>
                      <a:r>
                        <a:rPr lang="ru-RU" sz="1600" dirty="0"/>
                        <a:t>– из русской литературы XVIII в.;</a:t>
                      </a:r>
                    </a:p>
                    <a:p>
                      <a:r>
                        <a:rPr lang="ru-RU" sz="1600" dirty="0"/>
                        <a:t>– из русской литературы первой половины XIX в.;</a:t>
                      </a:r>
                    </a:p>
                    <a:p>
                      <a:r>
                        <a:rPr lang="ru-RU" sz="1600" dirty="0"/>
                        <a:t>– из русской литературы второй половины XIX в.;</a:t>
                      </a:r>
                    </a:p>
                    <a:p>
                      <a:r>
                        <a:rPr lang="ru-RU" sz="1600" dirty="0"/>
                        <a:t>– из русской литературы XX – начала </a:t>
                      </a:r>
                    </a:p>
                    <a:p>
                      <a:pPr algn="r"/>
                      <a:r>
                        <a:rPr lang="ru-RU" sz="1600" dirty="0"/>
                        <a:t>ХХI в.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</a:t>
                      </a:r>
                    </a:p>
                    <a:p>
                      <a:pPr algn="ctr"/>
                      <a:r>
                        <a:rPr lang="ru-RU" sz="2400" dirty="0"/>
                        <a:t>(5.1–5.5)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</a:t>
                      </a:r>
                    </a:p>
                    <a:p>
                      <a:pPr algn="ctr"/>
                      <a:r>
                        <a:rPr lang="ru-RU" sz="2400" dirty="0"/>
                        <a:t>(2.1–2.5)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marL="109728" indent="0">
              <a:buNone/>
            </a:pPr>
            <a:endParaRPr lang="ru-RU" dirty="0">
              <a:solidFill>
                <a:schemeClr val="accent2"/>
              </a:solidFill>
            </a:endParaRPr>
          </a:p>
          <a:p>
            <a:pPr marL="109728" indent="0">
              <a:buNone/>
            </a:pPr>
            <a:r>
              <a:rPr lang="ru-RU" dirty="0">
                <a:solidFill>
                  <a:schemeClr val="accent2"/>
                </a:solidFill>
              </a:rPr>
              <a:t>Экзаменационная работа содержит 5 заданий</a:t>
            </a:r>
          </a:p>
          <a:p>
            <a:endParaRPr lang="ru-RU" dirty="0"/>
          </a:p>
          <a:p>
            <a:endParaRPr lang="ru-RU" dirty="0"/>
          </a:p>
          <a:p>
            <a:pPr>
              <a:buNone/>
            </a:pPr>
            <a:r>
              <a:rPr lang="ru-RU" dirty="0"/>
              <a:t>Всего в работе 12 заданий (обязательных или с предоставлением выбора); от экзаменуемого требуется выполнить 5 из них: </a:t>
            </a:r>
            <a:r>
              <a:rPr lang="ru-RU" dirty="0">
                <a:solidFill>
                  <a:schemeClr val="accent2"/>
                </a:solidFill>
              </a:rPr>
              <a:t>4 задания </a:t>
            </a:r>
            <a:r>
              <a:rPr lang="ru-RU" dirty="0"/>
              <a:t>из части 1 </a:t>
            </a:r>
            <a:r>
              <a:rPr lang="ru-RU" dirty="0">
                <a:solidFill>
                  <a:schemeClr val="accent2"/>
                </a:solidFill>
              </a:rPr>
              <a:t>и 1 задание </a:t>
            </a:r>
            <a:r>
              <a:rPr lang="ru-RU" dirty="0"/>
              <a:t>из части 2</a:t>
            </a:r>
          </a:p>
        </p:txBody>
      </p: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988840"/>
            <a:ext cx="8568952" cy="4325112"/>
          </a:xfrm>
        </p:spPr>
        <p:txBody>
          <a:bodyPr>
            <a:noAutofit/>
          </a:bodyPr>
          <a:lstStyle/>
          <a:p>
            <a:r>
              <a:rPr lang="ru-RU" dirty="0"/>
              <a:t>№ 1.1 </a:t>
            </a:r>
            <a:r>
              <a:rPr lang="ru-RU" dirty="0">
                <a:solidFill>
                  <a:schemeClr val="accent2"/>
                </a:solidFill>
              </a:rPr>
              <a:t>или</a:t>
            </a:r>
            <a:r>
              <a:rPr lang="ru-RU" dirty="0"/>
              <a:t> 1.2 – Часть 1. Задание с развернутым ответом (с анализом приведенного фрагмента) в объеме 3–5 предложений</a:t>
            </a:r>
          </a:p>
          <a:p>
            <a:pPr marL="402336" lvl="1" indent="0">
              <a:buNone/>
            </a:pPr>
            <a:r>
              <a:rPr lang="ru-RU" sz="2800" dirty="0"/>
              <a:t>Максимальное количество баллов – 6</a:t>
            </a:r>
          </a:p>
          <a:p>
            <a:endParaRPr lang="ru-RU" dirty="0"/>
          </a:p>
          <a:p>
            <a:r>
              <a:rPr lang="ru-RU" dirty="0"/>
              <a:t>№ 2.1 </a:t>
            </a:r>
            <a:r>
              <a:rPr lang="ru-RU" dirty="0">
                <a:solidFill>
                  <a:schemeClr val="accent2"/>
                </a:solidFill>
              </a:rPr>
              <a:t>или</a:t>
            </a:r>
            <a:r>
              <a:rPr lang="ru-RU" dirty="0"/>
              <a:t> 2.2 – Часть 1. Задание с развернутым ответом (привлечением самостоятельно выбранного фрагмента произведения) в объеме 3–5 предложений</a:t>
            </a:r>
          </a:p>
          <a:p>
            <a:pPr marL="402336" lvl="1" indent="0">
              <a:buNone/>
            </a:pPr>
            <a:r>
              <a:rPr lang="ru-RU" sz="2800" dirty="0"/>
              <a:t>Максимальное количество баллов – 6</a:t>
            </a:r>
          </a:p>
          <a:p>
            <a:pPr marL="402336" lvl="1" indent="0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943136"/>
            <a:ext cx="8496944" cy="4325112"/>
          </a:xfrm>
        </p:spPr>
        <p:txBody>
          <a:bodyPr>
            <a:noAutofit/>
          </a:bodyPr>
          <a:lstStyle/>
          <a:p>
            <a:r>
              <a:rPr lang="ru-RU" dirty="0"/>
              <a:t>№ 3.1 </a:t>
            </a:r>
            <a:r>
              <a:rPr lang="ru-RU" dirty="0">
                <a:solidFill>
                  <a:schemeClr val="accent2"/>
                </a:solidFill>
              </a:rPr>
              <a:t>или</a:t>
            </a:r>
            <a:r>
              <a:rPr lang="ru-RU" dirty="0"/>
              <a:t> 3.2 – Часть 1. Задание с развернутым ответом в объеме 3–5 предложений</a:t>
            </a:r>
          </a:p>
          <a:p>
            <a:pPr marL="402336" lvl="1" indent="0">
              <a:buNone/>
            </a:pPr>
            <a:r>
              <a:rPr lang="ru-RU" sz="2800" dirty="0"/>
              <a:t>Максимальное количество баллов – 6</a:t>
            </a:r>
          </a:p>
          <a:p>
            <a:endParaRPr lang="ru-RU" dirty="0"/>
          </a:p>
          <a:p>
            <a:r>
              <a:rPr lang="ru-RU" dirty="0"/>
              <a:t>№ 4 – Часть 1. Задание сопоставительного</a:t>
            </a:r>
          </a:p>
          <a:p>
            <a:pPr>
              <a:buNone/>
            </a:pPr>
            <a:r>
              <a:rPr lang="ru-RU" dirty="0"/>
              <a:t> характера с развернутым ответом в объеме 5–8 предложений</a:t>
            </a:r>
          </a:p>
          <a:p>
            <a:pPr marL="402336" lvl="1" indent="0">
              <a:buNone/>
            </a:pPr>
            <a:r>
              <a:rPr lang="ru-RU" sz="2800" dirty="0"/>
              <a:t>Максимальное количество баллов – 8</a:t>
            </a:r>
          </a:p>
          <a:p>
            <a:pPr marL="402336" lvl="1" indent="0">
              <a:buNone/>
            </a:pPr>
            <a:endParaRPr lang="ru-RU" sz="2800" dirty="0"/>
          </a:p>
          <a:p>
            <a:pPr marL="402336" lvl="1" indent="0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r>
              <a:rPr lang="ru-RU" dirty="0"/>
              <a:t>№ 5.1-5.5 – Часть 2. Задание с развернутым ответом (сочинение по теме, выбранной из 5-ти предложенных, в объеме не менее 200 слов)</a:t>
            </a:r>
          </a:p>
          <a:p>
            <a:pPr marL="402336" lvl="1" indent="0">
              <a:buNone/>
            </a:pPr>
            <a:r>
              <a:rPr lang="ru-RU" sz="2800" dirty="0"/>
              <a:t>Максимальное количество баллов – 13</a:t>
            </a:r>
          </a:p>
          <a:p>
            <a:pPr marL="402336" lvl="1" indent="0">
              <a:buNone/>
            </a:pPr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4365104"/>
            <a:ext cx="914400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lvl="0">
              <a:buClr>
                <a:srgbClr val="99987F"/>
              </a:buClr>
            </a:pPr>
            <a:r>
              <a:rPr lang="ru-RU" sz="2800" i="1" dirty="0">
                <a:solidFill>
                  <a:prstClr val="black"/>
                </a:solidFill>
              </a:rPr>
              <a:t>Оценка за грамотность </a:t>
            </a:r>
          </a:p>
          <a:p>
            <a:pPr marL="365760" lvl="0">
              <a:buClr>
                <a:srgbClr val="99987F"/>
              </a:buClr>
            </a:pPr>
            <a:r>
              <a:rPr lang="ru-RU" sz="2400" dirty="0">
                <a:solidFill>
                  <a:prstClr val="black"/>
                </a:solidFill>
              </a:rPr>
              <a:t>(если участник выполнил не менее 2-х заданий части 1 и задание части 2 (сочинение)</a:t>
            </a:r>
          </a:p>
          <a:p>
            <a:pPr marL="402336" lvl="1">
              <a:buClr>
                <a:srgbClr val="740000"/>
              </a:buClr>
            </a:pPr>
            <a:r>
              <a:rPr lang="ru-RU" sz="2800" dirty="0">
                <a:solidFill>
                  <a:srgbClr val="740000"/>
                </a:solidFill>
              </a:rPr>
              <a:t>Максимальное количество баллов – 6</a:t>
            </a:r>
          </a:p>
        </p:txBody>
      </p: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№1.1 (на выбор)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dirty="0"/>
              <a:t>Анализ фрагмента эпического или драматического, или лироэпического произведения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ru-RU" dirty="0"/>
              <a:t>Задание направлено в первую очередь на анализ содержания приведенного фрагмента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5085184"/>
            <a:ext cx="8427597" cy="720080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№1.2 (на выбор)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dirty="0"/>
              <a:t>Анализ фрагмента эпического или драматического, или лироэпического произведения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ru-RU" dirty="0"/>
              <a:t>Задание направлено в первую очередь на анализ элементов формы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5085184"/>
            <a:ext cx="7992888" cy="510184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№2.1 или 2.2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/>
              <a:t>Анализ выбранного фрагмента в указанном направлении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ru-RU" dirty="0"/>
              <a:t>Задание не предполагает целостного анализа этого фрагмента или сопоставления его с приведенным фрагментом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293096"/>
            <a:ext cx="8364129" cy="1672826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ОГЭ-2022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lvl="0" algn="just"/>
            <a:r>
              <a:rPr lang="ru-RU" dirty="0"/>
              <a:t>Внесли существенные содержательные изменениями и полностью поменяли структуру части 1</a:t>
            </a:r>
          </a:p>
          <a:p>
            <a:pPr lvl="0" algn="just"/>
            <a:endParaRPr lang="ru-RU" dirty="0"/>
          </a:p>
          <a:p>
            <a:pPr lvl="0" algn="just"/>
            <a:r>
              <a:rPr lang="ru-RU" dirty="0"/>
              <a:t>Задания на выбор предлагаются не в форме блоков, а под номерами 1.1 или 1.2, 2.1 или 2.2, 3.1 или 3.2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Увеличили максимальный первичный балл</a:t>
            </a:r>
          </a:p>
          <a:p>
            <a:pPr lvl="0"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№3.1 или 3.2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Анализ стихотворения или басни, или баллады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ru-RU" dirty="0"/>
              <a:t>Задание направлено на анализ произведения с точки зрения его содержания или формы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933056"/>
            <a:ext cx="8208912" cy="1241939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№4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dirty="0"/>
              <a:t>Анализ стихотворения или басни, или баллады в заданном направлении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ru-RU" dirty="0"/>
              <a:t>Задание предполагает сопоставление исходного текста с другим произведением, текст которого также приведен в работе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653136"/>
            <a:ext cx="8284543" cy="1040507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Сравнение КИМ-2022 с КИМ-2020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endParaRPr lang="ru-RU" dirty="0"/>
          </a:p>
          <a:p>
            <a:pPr algn="just"/>
            <a:r>
              <a:rPr lang="ru-RU" dirty="0"/>
              <a:t>Задания, которые поменяли нумерацию:</a:t>
            </a:r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0455483"/>
              </p:ext>
            </p:extLst>
          </p:nvPr>
        </p:nvGraphicFramePr>
        <p:xfrm>
          <a:off x="467544" y="3284984"/>
          <a:ext cx="8229600" cy="9144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2022, 2021</a:t>
                      </a:r>
                      <a:r>
                        <a:rPr lang="ru-RU" sz="2400" baseline="0" dirty="0"/>
                        <a:t> г</a:t>
                      </a:r>
                      <a:r>
                        <a:rPr lang="ru-RU" sz="2400" dirty="0"/>
                        <a:t>г.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2020 г.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5.1</a:t>
                      </a:r>
                      <a:r>
                        <a:rPr lang="ru-RU" sz="2400" baseline="0" dirty="0"/>
                        <a:t> (или 5.2</a:t>
                      </a:r>
                      <a:r>
                        <a:rPr lang="ru-RU" sz="2400" dirty="0"/>
                        <a:t>–5.5)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2.1</a:t>
                      </a:r>
                      <a:r>
                        <a:rPr lang="ru-RU" sz="2400" baseline="0" dirty="0"/>
                        <a:t>(или 2.2</a:t>
                      </a:r>
                      <a:r>
                        <a:rPr lang="ru-RU" sz="2400" dirty="0"/>
                        <a:t>–</a:t>
                      </a:r>
                      <a:r>
                        <a:rPr lang="ru-RU" sz="2400" baseline="0" dirty="0"/>
                        <a:t>2</a:t>
                      </a:r>
                      <a:r>
                        <a:rPr lang="ru-RU" sz="2400" dirty="0"/>
                        <a:t>.5) 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ОГЭ-2022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lvl="0" algn="just"/>
            <a:r>
              <a:rPr lang="ru-RU" dirty="0"/>
              <a:t>Добавили новое задание базового уровня сложности 2.1/2.2 на анализ самостоятельно выбранного фрагмента предложенного произведения в заданном направлении</a:t>
            </a:r>
          </a:p>
          <a:p>
            <a:pPr lvl="0" algn="just"/>
            <a:endParaRPr lang="ru-RU" dirty="0"/>
          </a:p>
          <a:p>
            <a:pPr algn="just"/>
            <a:r>
              <a:rPr lang="ru-RU" dirty="0"/>
              <a:t>Увеличили количество заданий работы</a:t>
            </a:r>
          </a:p>
          <a:p>
            <a:pPr lvl="0"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На что обратить внимание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endParaRPr lang="ru-RU" dirty="0"/>
          </a:p>
          <a:p>
            <a:r>
              <a:rPr lang="ru-RU" dirty="0"/>
              <a:t>Время </a:t>
            </a:r>
          </a:p>
          <a:p>
            <a:r>
              <a:rPr lang="ru-RU" dirty="0"/>
              <a:t>Дополнительное оборудование</a:t>
            </a:r>
          </a:p>
          <a:p>
            <a:r>
              <a:rPr lang="ru-RU" dirty="0"/>
              <a:t>Первичный балл</a:t>
            </a:r>
          </a:p>
          <a:p>
            <a:r>
              <a:rPr lang="ru-RU" dirty="0"/>
              <a:t>Содержательные разделы предмета</a:t>
            </a:r>
          </a:p>
          <a:p>
            <a:r>
              <a:rPr lang="ru-RU" dirty="0"/>
              <a:t>Задания</a:t>
            </a:r>
          </a:p>
        </p:txBody>
      </p: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Время выполнения работы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ctr">
              <a:buNone/>
            </a:pPr>
            <a:endParaRPr lang="ru-RU" dirty="0"/>
          </a:p>
          <a:p>
            <a:pPr marL="109728" indent="0" algn="ctr">
              <a:buNone/>
            </a:pPr>
            <a:endParaRPr lang="ru-RU" dirty="0"/>
          </a:p>
          <a:p>
            <a:pPr marL="109728" indent="0" algn="ctr">
              <a:buNone/>
            </a:pPr>
            <a:r>
              <a:rPr lang="ru-RU" dirty="0"/>
              <a:t>3 часа 55 минут (235 минут)</a:t>
            </a:r>
            <a:r>
              <a:rPr lang="ru-RU" dirty="0">
                <a:solidFill>
                  <a:schemeClr val="accent2"/>
                </a:solidFill>
              </a:rPr>
              <a:t> </a:t>
            </a:r>
          </a:p>
          <a:p>
            <a:pPr marL="109728" indent="0" algn="ctr">
              <a:buNone/>
            </a:pPr>
            <a:endParaRPr lang="ru-RU" dirty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r>
              <a:rPr lang="ru-RU" dirty="0">
                <a:solidFill>
                  <a:schemeClr val="accent2"/>
                </a:solidFill>
              </a:rPr>
              <a:t>Для учеников с ОВЗ, детей-инвалидов и инвалидов</a:t>
            </a:r>
            <a:r>
              <a:rPr lang="ru-RU" dirty="0"/>
              <a:t> </a:t>
            </a:r>
            <a:r>
              <a:rPr lang="ru-RU" dirty="0">
                <a:solidFill>
                  <a:schemeClr val="accent2"/>
                </a:solidFill>
              </a:rPr>
              <a:t>– </a:t>
            </a:r>
            <a:r>
              <a:rPr lang="ru-RU" dirty="0"/>
              <a:t>5 часов 25 минут (325 минут) </a:t>
            </a:r>
            <a:endParaRPr lang="ru-RU" dirty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Дополнительное оборудование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endParaRPr lang="ru-RU" dirty="0"/>
          </a:p>
          <a:p>
            <a:r>
              <a:rPr lang="ru-RU" dirty="0"/>
              <a:t>Орфографический словарь</a:t>
            </a:r>
          </a:p>
          <a:p>
            <a:endParaRPr lang="ru-RU" dirty="0"/>
          </a:p>
          <a:p>
            <a:r>
              <a:rPr lang="ru-RU" dirty="0"/>
              <a:t>Полные тексты художественных произведений и сборники лирики</a:t>
            </a:r>
          </a:p>
          <a:p>
            <a:endParaRPr lang="ru-RU" dirty="0"/>
          </a:p>
          <a:p>
            <a:pPr lvl="1">
              <a:buNone/>
            </a:pPr>
            <a:r>
              <a:rPr lang="ru-RU" dirty="0"/>
              <a:t>Художественные тексты не предоставляются индивидуально каждому экзаменуемому </a:t>
            </a:r>
          </a:p>
        </p:txBody>
      </p: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Первичный балл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just">
              <a:buNone/>
            </a:pPr>
            <a:endParaRPr lang="ru-RU" dirty="0"/>
          </a:p>
          <a:p>
            <a:pPr marL="109728" indent="0" algn="just">
              <a:buNone/>
            </a:pPr>
            <a:endParaRPr lang="ru-RU" dirty="0"/>
          </a:p>
          <a:p>
            <a:pPr marL="109728" indent="0" algn="just">
              <a:buNone/>
            </a:pPr>
            <a:endParaRPr lang="ru-RU" dirty="0"/>
          </a:p>
          <a:p>
            <a:pPr marL="109728" indent="0" algn="ctr">
              <a:buNone/>
            </a:pPr>
            <a:r>
              <a:rPr lang="ru-RU" dirty="0"/>
              <a:t>Максимальный первичный балл – 45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разделы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2156876"/>
              </p:ext>
            </p:extLst>
          </p:nvPr>
        </p:nvGraphicFramePr>
        <p:xfrm>
          <a:off x="467544" y="2276872"/>
          <a:ext cx="8136135" cy="39624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044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54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/>
                        <a:t>Разделы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заданий в КИМ-2022 и КИМ-2021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Кол-во заданий в КИМ-2020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/>
                        <a:t>Эпические, драматические, лироэпические произведения:</a:t>
                      </a:r>
                    </a:p>
                    <a:p>
                      <a:r>
                        <a:rPr lang="ru-RU" sz="1600" dirty="0"/>
                        <a:t>– из древнерусской литературы;</a:t>
                      </a:r>
                    </a:p>
                    <a:p>
                      <a:r>
                        <a:rPr lang="ru-RU" sz="1600" dirty="0"/>
                        <a:t>– из русской литературы XVIII в.;</a:t>
                      </a:r>
                    </a:p>
                    <a:p>
                      <a:r>
                        <a:rPr lang="ru-RU" sz="1600" dirty="0"/>
                        <a:t>– из русской литературы первой половины XIX в.;</a:t>
                      </a:r>
                    </a:p>
                    <a:p>
                      <a:r>
                        <a:rPr lang="ru-RU" sz="1600" dirty="0"/>
                        <a:t>– из русской литературы второй половины XIX в.;</a:t>
                      </a:r>
                    </a:p>
                    <a:p>
                      <a:r>
                        <a:rPr lang="ru-RU" sz="1600" dirty="0"/>
                        <a:t>– из русской литературы XX – начала ХХI в.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</a:t>
                      </a:r>
                    </a:p>
                    <a:p>
                      <a:pPr algn="ctr"/>
                      <a:r>
                        <a:rPr lang="ru-RU" sz="2400" dirty="0"/>
                        <a:t>(1.1</a:t>
                      </a:r>
                      <a:r>
                        <a:rPr lang="ru-RU" sz="2400" baseline="0" dirty="0"/>
                        <a:t> или </a:t>
                      </a:r>
                      <a:r>
                        <a:rPr lang="ru-RU" sz="2400" dirty="0"/>
                        <a:t>1.2)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</a:t>
                      </a:r>
                    </a:p>
                    <a:p>
                      <a:pPr algn="ctr"/>
                      <a:r>
                        <a:rPr lang="ru-RU" sz="2400" dirty="0"/>
                        <a:t>(1.1.1</a:t>
                      </a:r>
                      <a:r>
                        <a:rPr lang="ru-RU" sz="2400" baseline="0" dirty="0"/>
                        <a:t> и</a:t>
                      </a:r>
                      <a:r>
                        <a:rPr lang="ru-RU" sz="2400" dirty="0"/>
                        <a:t> 1.1.2)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разделы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33535"/>
              </p:ext>
            </p:extLst>
          </p:nvPr>
        </p:nvGraphicFramePr>
        <p:xfrm>
          <a:off x="467544" y="2276872"/>
          <a:ext cx="8136135" cy="39624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044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54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/>
                        <a:t>Разделы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заданий в КИМ-2022 и КИМ-2021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Кол-во заданий в КИМ-2020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/>
                        <a:t>Эпические, драматические, лироэпические произведения:</a:t>
                      </a:r>
                    </a:p>
                    <a:p>
                      <a:r>
                        <a:rPr lang="ru-RU" sz="1600" dirty="0"/>
                        <a:t>– из древнерусской литературы;</a:t>
                      </a:r>
                    </a:p>
                    <a:p>
                      <a:r>
                        <a:rPr lang="ru-RU" sz="1600" dirty="0"/>
                        <a:t>– из русской литературы XVIII в.;</a:t>
                      </a:r>
                    </a:p>
                    <a:p>
                      <a:r>
                        <a:rPr lang="ru-RU" sz="1600" dirty="0"/>
                        <a:t>– из русской литературы первой половины XIX в.;</a:t>
                      </a:r>
                    </a:p>
                    <a:p>
                      <a:r>
                        <a:rPr lang="ru-RU" sz="1600" dirty="0"/>
                        <a:t>– из русской литературы второй половины XIX в.;</a:t>
                      </a:r>
                    </a:p>
                    <a:p>
                      <a:r>
                        <a:rPr lang="ru-RU" sz="1600" dirty="0"/>
                        <a:t>– из русской литературы XX – начала ХХI в.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</a:t>
                      </a:r>
                    </a:p>
                    <a:p>
                      <a:pPr algn="ctr"/>
                      <a:r>
                        <a:rPr lang="ru-RU" sz="2400" dirty="0"/>
                        <a:t>(2.1 или</a:t>
                      </a:r>
                      <a:r>
                        <a:rPr lang="ru-RU" sz="2400" baseline="0" dirty="0"/>
                        <a:t> </a:t>
                      </a:r>
                      <a:r>
                        <a:rPr lang="ru-RU" sz="2400" dirty="0"/>
                        <a:t>2.2)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</a:t>
                      </a:r>
                    </a:p>
                    <a:p>
                      <a:pPr algn="ctr"/>
                      <a:r>
                        <a:rPr lang="ru-RU" sz="2400" dirty="0"/>
                        <a:t>(1.1.3)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Другая 12">
      <a:dk1>
        <a:sysClr val="windowText" lastClr="000000"/>
      </a:dk1>
      <a:lt1>
        <a:sysClr val="window" lastClr="FFFFFF"/>
      </a:lt1>
      <a:dk2>
        <a:srgbClr val="FFDEA4"/>
      </a:dk2>
      <a:lt2>
        <a:srgbClr val="DFE6D0"/>
      </a:lt2>
      <a:accent1>
        <a:srgbClr val="759AA5"/>
      </a:accent1>
      <a:accent2>
        <a:srgbClr val="740000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856</TotalTime>
  <Words>862</Words>
  <Application>Microsoft Office PowerPoint</Application>
  <PresentationFormat>Экран (4:3)</PresentationFormat>
  <Paragraphs>176</Paragraphs>
  <Slides>22</Slides>
  <Notes>14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7" baseType="lpstr">
      <vt:lpstr>Calibri</vt:lpstr>
      <vt:lpstr>Georgia</vt:lpstr>
      <vt:lpstr>Trebuchet MS</vt:lpstr>
      <vt:lpstr>Wingdings 2</vt:lpstr>
      <vt:lpstr>Городская</vt:lpstr>
      <vt:lpstr>ОГЭ-2022 по литературе</vt:lpstr>
      <vt:lpstr>Изменения в КИМ ОГЭ-2022</vt:lpstr>
      <vt:lpstr>Изменения в КИМ ОГЭ-2022</vt:lpstr>
      <vt:lpstr>На что обратить внимание</vt:lpstr>
      <vt:lpstr>Время выполнения работы </vt:lpstr>
      <vt:lpstr>Дополнительное оборудование</vt:lpstr>
      <vt:lpstr>Первичный балл</vt:lpstr>
      <vt:lpstr>Содержательные разделы</vt:lpstr>
      <vt:lpstr>Содержательные разделы</vt:lpstr>
      <vt:lpstr>Содержательные разделы</vt:lpstr>
      <vt:lpstr>Содержательные разделы</vt:lpstr>
      <vt:lpstr>Содержательные разделы</vt:lpstr>
      <vt:lpstr>Задания</vt:lpstr>
      <vt:lpstr>Задания</vt:lpstr>
      <vt:lpstr>Задания</vt:lpstr>
      <vt:lpstr>Задания</vt:lpstr>
      <vt:lpstr>Задание №1.1 (на выбор)</vt:lpstr>
      <vt:lpstr>Задание №1.2 (на выбор)</vt:lpstr>
      <vt:lpstr>Задание №2.1 или 2.2</vt:lpstr>
      <vt:lpstr>Задание №3.1 или 3.2</vt:lpstr>
      <vt:lpstr>Задание №4</vt:lpstr>
      <vt:lpstr>Сравнение КИМ-2022 с КИМ-2020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ОГЭ-2021  по русскому языку</dc:title>
  <dc:creator>Sony</dc:creator>
  <cp:lastModifiedBy>Хасан Рифатов</cp:lastModifiedBy>
  <cp:revision>172</cp:revision>
  <dcterms:created xsi:type="dcterms:W3CDTF">2020-08-31T10:23:09Z</dcterms:created>
  <dcterms:modified xsi:type="dcterms:W3CDTF">2021-11-10T08:39:49Z</dcterms:modified>
</cp:coreProperties>
</file>